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257" r:id="rId2"/>
    <p:sldId id="307" r:id="rId3"/>
    <p:sldId id="260" r:id="rId4"/>
    <p:sldId id="302" r:id="rId5"/>
    <p:sldId id="306" r:id="rId6"/>
    <p:sldId id="310" r:id="rId7"/>
    <p:sldId id="308" r:id="rId8"/>
    <p:sldId id="293" r:id="rId9"/>
    <p:sldId id="303" r:id="rId10"/>
    <p:sldId id="301" r:id="rId11"/>
    <p:sldId id="311" r:id="rId12"/>
    <p:sldId id="317" r:id="rId13"/>
    <p:sldId id="313" r:id="rId14"/>
    <p:sldId id="314" r:id="rId15"/>
    <p:sldId id="316" r:id="rId16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A4335"/>
    <a:srgbClr val="339900"/>
    <a:srgbClr val="0000FF"/>
    <a:srgbClr val="007788"/>
    <a:srgbClr val="F2F2F2"/>
    <a:srgbClr val="366DCA"/>
    <a:srgbClr val="4285F4"/>
    <a:srgbClr val="8625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4C1A8A3-306A-4EB7-A6B1-4F7E0EB9C5D6}" styleName="보통 스타일 3 - 강조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9CF1AB2-1976-4502-BF36-3FF5EA218861}" styleName="보통 스타일 4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0505E3EF-67EA-436B-97B2-0124C06EBD24}" styleName="보통 스타일 4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0E3FDE45-AF77-4B5C-9715-49D594BDF05E}" styleName="밝은 스타일 1 - 강조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72833802-FEF1-4C79-8D5D-14CF1EAF98D9}" styleName="밝은 스타일 2 - 강조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284E427A-3D55-4303-BF80-6455036E1DE7}" styleName="테마 스타일 1 - 강조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052"/>
    <p:restoredTop sz="94623"/>
  </p:normalViewPr>
  <p:slideViewPr>
    <p:cSldViewPr snapToGrid="0">
      <p:cViewPr varScale="1">
        <p:scale>
          <a:sx n="101" d="100"/>
          <a:sy n="101" d="100"/>
        </p:scale>
        <p:origin x="45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81" d="100"/>
          <a:sy n="81" d="100"/>
        </p:scale>
        <p:origin x="4024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D0120424-8D07-20F6-D68A-E30760A0A40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E1CCDC8-54B5-A523-CA27-E6A5E5D8A64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464F65-D7CD-E542-8396-8B51408E64CA}" type="datetimeFigureOut">
              <a:rPr kumimoji="1" lang="ko-Kore-KR" altLang="en-US" smtClean="0"/>
              <a:t>2022. 11. 17.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C662FD2-59CB-30B9-CFBD-C9508603402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DE2AC59-0FB2-9E99-921D-7A1F3720575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9A11C5-2C7E-2D42-A612-D2A8DB04E0E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03405426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E59314-3B37-F245-9B8F-A2A1C0353C67}" type="datetimeFigureOut">
              <a:rPr kumimoji="1" lang="ko-Kore-KR" altLang="en-US" smtClean="0"/>
              <a:t>2022. 11. 17.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DE6CEA-26FE-034F-A477-D730467E2876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0463533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DE6CEA-26FE-034F-A477-D730467E2876}" type="slidenum">
              <a:rPr kumimoji="1" lang="ko-Kore-KR" altLang="en-US" smtClean="0"/>
              <a:t>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696643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DE6CEA-26FE-034F-A477-D730467E2876}" type="slidenum">
              <a:rPr kumimoji="1" lang="ko-Kore-KR" altLang="en-US" smtClean="0"/>
              <a:t>14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225478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DE6CEA-26FE-034F-A477-D730467E2876}" type="slidenum">
              <a:rPr kumimoji="1" lang="ko-Kore-KR" altLang="en-US" smtClean="0"/>
              <a:t>15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048863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DE6CEA-26FE-034F-A477-D730467E2876}" type="slidenum">
              <a:rPr kumimoji="1" lang="ko-Kore-KR" altLang="en-US" smtClean="0"/>
              <a:t>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876699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DE6CEA-26FE-034F-A477-D730467E2876}" type="slidenum">
              <a:rPr kumimoji="1" lang="ko-Kore-KR" altLang="en-US" smtClean="0"/>
              <a:t>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386028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DE6CEA-26FE-034F-A477-D730467E2876}" type="slidenum">
              <a:rPr kumimoji="1" lang="ko-Kore-KR" altLang="en-US" smtClean="0"/>
              <a:t>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376644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DE6CEA-26FE-034F-A477-D730467E2876}" type="slidenum">
              <a:rPr kumimoji="1" lang="ko-Kore-KR" altLang="en-US" smtClean="0"/>
              <a:t>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287591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DE6CEA-26FE-034F-A477-D730467E2876}" type="slidenum">
              <a:rPr kumimoji="1" lang="ko-Kore-KR" altLang="en-US" smtClean="0"/>
              <a:t>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954018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DE6CEA-26FE-034F-A477-D730467E2876}" type="slidenum">
              <a:rPr kumimoji="1" lang="ko-Kore-KR" altLang="en-US" smtClean="0"/>
              <a:t>10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043577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DE6CEA-26FE-034F-A477-D730467E2876}" type="slidenum">
              <a:rPr kumimoji="1" lang="ko-Kore-KR" altLang="en-US" smtClean="0"/>
              <a:t>11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548248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DE6CEA-26FE-034F-A477-D730467E2876}" type="slidenum">
              <a:rPr kumimoji="1" lang="ko-Kore-KR" altLang="en-US" smtClean="0"/>
              <a:t>13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0704503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3AEF43-39C6-C3F5-5C48-1BBDF46D3C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281D338-1B6B-87C8-E46B-1C1D923797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75D670A-4466-2CBA-BBD1-983E8C37B08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9EBD7DB-1E76-534E-8822-F10881A41233}" type="datetimeFigureOut">
              <a:rPr kumimoji="1" lang="ko-Kore-KR" altLang="en-US" smtClean="0"/>
              <a:t>2022. 11. 17.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D7E8D8F-876F-861D-DBE2-BE4DA7F14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A7DC3A1-F343-3352-371D-831F4DC79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29BF8D5-69D8-A048-A508-0524AC36767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945572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5AA721-31A9-2B67-4910-D2086D2949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E0C1A1B-DCAB-03AF-309B-92606111D0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73E663C-2812-1728-C722-80172FB6F95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9EBD7DB-1E76-534E-8822-F10881A41233}" type="datetimeFigureOut">
              <a:rPr kumimoji="1" lang="ko-Kore-KR" altLang="en-US" smtClean="0"/>
              <a:t>2022. 11. 17.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52FA696-8418-9656-C609-0B09070C1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560F911-C0EB-BC44-EA4B-5A1C27FCA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29BF8D5-69D8-A048-A508-0524AC36767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961670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6778842-0EB9-B514-6901-7169D66509F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9FCF8DA-51D6-3B88-F5E4-E2C3979A95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BBA24BC-D645-A181-911D-462A8F72EEC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9EBD7DB-1E76-534E-8822-F10881A41233}" type="datetimeFigureOut">
              <a:rPr kumimoji="1" lang="ko-Kore-KR" altLang="en-US" smtClean="0"/>
              <a:t>2022. 11. 17.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146832D-32AC-30EB-320B-35F291AA8A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A4389F7-E1AD-358F-267C-F364B4DEA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29BF8D5-69D8-A048-A508-0524AC36767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168127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85FC6508-8FE8-3A8E-08B1-C518C90C8154}"/>
              </a:ext>
            </a:extLst>
          </p:cNvPr>
          <p:cNvSpPr/>
          <p:nvPr userDrawn="1"/>
        </p:nvSpPr>
        <p:spPr>
          <a:xfrm>
            <a:off x="192881" y="178593"/>
            <a:ext cx="11806238" cy="6500813"/>
          </a:xfrm>
          <a:prstGeom prst="rect">
            <a:avLst/>
          </a:prstGeom>
          <a:solidFill>
            <a:srgbClr val="F2F2F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2" name="Picture 2" descr="Google Developer Student Clubs: About GDSC">
            <a:extLst>
              <a:ext uri="{FF2B5EF4-FFF2-40B4-BE49-F238E27FC236}">
                <a16:creationId xmlns:a16="http://schemas.microsoft.com/office/drawing/2014/main" id="{94FD203D-B7F8-BD29-D545-195E51DEEFE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517578" y="12343"/>
            <a:ext cx="1301584" cy="1301584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35276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EED5BC-0BD8-7892-CFAB-A1FEA1C17B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3634FF9-3EE7-CA9F-DFBD-B7B435DF13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9FFF546-0E25-CA01-16CD-087DB6CBDFE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9EBD7DB-1E76-534E-8822-F10881A41233}" type="datetimeFigureOut">
              <a:rPr kumimoji="1" lang="ko-Kore-KR" altLang="en-US" smtClean="0"/>
              <a:t>2022. 11. 17.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3EFD939-881A-E5BD-0D28-3E86F060A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1A4C3C2-A066-8A1A-A0A1-4F623E399F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29BF8D5-69D8-A048-A508-0524AC36767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426256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988538-CEF7-8ACA-2DC5-F9B65A9BD2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B976740-43A9-A5A5-25DF-58C57682CC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DA687F2-8339-420E-867A-7372E8AB49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32803E9-688E-DD1B-8AD3-320591CC5E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9EBD7DB-1E76-534E-8822-F10881A41233}" type="datetimeFigureOut">
              <a:rPr kumimoji="1" lang="ko-Kore-KR" altLang="en-US" smtClean="0"/>
              <a:t>2022. 11. 17.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D169CD1-8F9B-1021-010D-67FC24C338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28F2E96-0684-DB4B-34D9-8596C98F2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29BF8D5-69D8-A048-A508-0524AC36767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499515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44C263-198D-2D76-CC2A-9A8FD1661F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B6A73AC-08FD-8C92-A179-DAAC0A0D5A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A29DCEB-AA1B-B297-E9CA-20A218B4D3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10A5C60-12AB-84A1-46EA-87555EDAD13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B843FA8-6A85-66A3-E5C9-8433CE5BA7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E02BC55-BEE2-FA47-A780-013BF781FD0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9EBD7DB-1E76-534E-8822-F10881A41233}" type="datetimeFigureOut">
              <a:rPr kumimoji="1" lang="ko-Kore-KR" altLang="en-US" smtClean="0"/>
              <a:t>2022. 11. 17.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42094BF-536B-FB2A-7F15-70465137EB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F738128-93C5-9FC4-2C10-D475138070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29BF8D5-69D8-A048-A508-0524AC36767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859288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87F96A-F500-E2D0-AA44-125DC41899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4A3E9C4-A5A6-FD16-5AF5-ECB233CBC83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9EBD7DB-1E76-534E-8822-F10881A41233}" type="datetimeFigureOut">
              <a:rPr kumimoji="1" lang="ko-Kore-KR" altLang="en-US" smtClean="0"/>
              <a:t>2022. 11. 17.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0A54B2F-F50C-09E5-9496-4F3F5C972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3414C16-D92F-B08E-AB11-284BC311C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29BF8D5-69D8-A048-A508-0524AC36767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29406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E5A4245-DB70-EDEA-267D-EB1A0094A22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9EBD7DB-1E76-534E-8822-F10881A41233}" type="datetimeFigureOut">
              <a:rPr kumimoji="1" lang="ko-Kore-KR" altLang="en-US" smtClean="0"/>
              <a:t>2022. 11. 17.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1434D4F-B43E-19EA-597E-DB7C4CF503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6713F1D-34E0-BCD4-1F3A-976F315FD4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29BF8D5-69D8-A048-A508-0524AC36767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273226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F38DA2-DB25-94F3-3652-8C3B41F05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07427BB-AF3D-3108-2513-F98E6BD0EC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B996DF7-7E30-574B-F948-E62632573B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A1AFA42-1BE5-7F2F-3FD4-0B6784C1DFB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9EBD7DB-1E76-534E-8822-F10881A41233}" type="datetimeFigureOut">
              <a:rPr kumimoji="1" lang="ko-Kore-KR" altLang="en-US" smtClean="0"/>
              <a:t>2022. 11. 17.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2BB2052-2586-FB21-8F2A-62F22A507D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97231E7-7B10-2DA6-6084-AFC1EEF439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29BF8D5-69D8-A048-A508-0524AC36767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451704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07637D-DBD1-4D16-F6A1-7F12475DD1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AF27F78-B51D-C991-8BAE-974B5FDE5B5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67ABDBE-8D11-E12F-1D26-570D63847B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27D2B0B-44EB-CC4B-6496-94202EA982F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9EBD7DB-1E76-534E-8822-F10881A41233}" type="datetimeFigureOut">
              <a:rPr kumimoji="1" lang="ko-Kore-KR" altLang="en-US" smtClean="0"/>
              <a:t>2022. 11. 17.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D9D80F3-2C80-98DE-DAD4-9639379CD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96E5F43-AEAB-48A5-4B07-F57D2718B8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29BF8D5-69D8-A048-A508-0524AC36767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646871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6D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9FA5F824-5B54-8BCD-6E9E-4D4D52806A4D}"/>
              </a:ext>
            </a:extLst>
          </p:cNvPr>
          <p:cNvSpPr/>
          <p:nvPr userDrawn="1"/>
        </p:nvSpPr>
        <p:spPr>
          <a:xfrm>
            <a:off x="192881" y="178593"/>
            <a:ext cx="11806238" cy="650081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2" name="Picture 2" descr="Google Developer Student Clubs: About GDSC">
            <a:extLst>
              <a:ext uri="{FF2B5EF4-FFF2-40B4-BE49-F238E27FC236}">
                <a16:creationId xmlns:a16="http://schemas.microsoft.com/office/drawing/2014/main" id="{9E412D0A-E37B-3873-C839-E6EA19907DE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636333" y="330200"/>
            <a:ext cx="1301584" cy="1301584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37190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45CE3BE1-0F06-942E-E2FB-59C37BF7BCEA}"/>
              </a:ext>
            </a:extLst>
          </p:cNvPr>
          <p:cNvSpPr txBox="1">
            <a:spLocks/>
          </p:cNvSpPr>
          <p:nvPr/>
        </p:nvSpPr>
        <p:spPr>
          <a:xfrm>
            <a:off x="575598" y="4076127"/>
            <a:ext cx="6596727" cy="77584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ore-KR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KUGODS Algorithm Study</a:t>
            </a:r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2A680A4B-A0F8-1ED1-2E91-EF5BE2CEE531}"/>
              </a:ext>
            </a:extLst>
          </p:cNvPr>
          <p:cNvSpPr txBox="1">
            <a:spLocks/>
          </p:cNvSpPr>
          <p:nvPr/>
        </p:nvSpPr>
        <p:spPr>
          <a:xfrm>
            <a:off x="575598" y="3457002"/>
            <a:ext cx="4296439" cy="77584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sz="3200" dirty="0">
                <a:solidFill>
                  <a:schemeClr val="bg1">
                    <a:lumMod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2022</a:t>
            </a:r>
            <a:r>
              <a:rPr kumimoji="1" lang="ko-KR" altLang="en-US" sz="3200" dirty="0">
                <a:solidFill>
                  <a:schemeClr val="bg1">
                    <a:lumMod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 </a:t>
            </a:r>
            <a:r>
              <a:rPr kumimoji="1" lang="en-US" altLang="ko-KR" sz="3200" dirty="0">
                <a:solidFill>
                  <a:schemeClr val="bg1">
                    <a:lumMod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3Q~4Q</a:t>
            </a:r>
            <a:endParaRPr kumimoji="1" lang="ko-Kore-KR" altLang="en-US" sz="3200" dirty="0">
              <a:solidFill>
                <a:schemeClr val="bg1">
                  <a:lumMod val="50000"/>
                </a:schemeClr>
              </a:solidFill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B1D57DC-BD09-77E3-1334-6E26A0B8C396}"/>
              </a:ext>
            </a:extLst>
          </p:cNvPr>
          <p:cNvSpPr txBox="1">
            <a:spLocks/>
          </p:cNvSpPr>
          <p:nvPr/>
        </p:nvSpPr>
        <p:spPr>
          <a:xfrm>
            <a:off x="651798" y="4851972"/>
            <a:ext cx="5899314" cy="505397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ore-KR" sz="2400" dirty="0">
                <a:solidFill>
                  <a:schemeClr val="bg1">
                    <a:lumMod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week </a:t>
            </a:r>
            <a:r>
              <a:rPr kumimoji="1" lang="en-US" altLang="ko-KR" sz="2400" dirty="0">
                <a:solidFill>
                  <a:schemeClr val="bg1">
                    <a:lumMod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5</a:t>
            </a:r>
            <a:r>
              <a:rPr kumimoji="1" lang="en-US" altLang="ko-Kore-KR" sz="2400" dirty="0">
                <a:solidFill>
                  <a:schemeClr val="bg1">
                    <a:lumMod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. Greedy</a:t>
            </a:r>
            <a:r>
              <a:rPr kumimoji="1" lang="ko-KR" altLang="en-US" sz="2400" dirty="0">
                <a:solidFill>
                  <a:schemeClr val="bg1">
                    <a:lumMod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와 </a:t>
            </a:r>
            <a:r>
              <a:rPr kumimoji="1" lang="en-US" altLang="ko-KR" sz="2400" dirty="0">
                <a:solidFill>
                  <a:schemeClr val="bg1">
                    <a:lumMod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DP</a:t>
            </a:r>
            <a:r>
              <a:rPr kumimoji="1" lang="ko-KR" altLang="en-US" sz="2400" dirty="0">
                <a:solidFill>
                  <a:schemeClr val="bg1">
                    <a:lumMod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 </a:t>
            </a:r>
            <a:r>
              <a:rPr kumimoji="1" lang="en-US" altLang="ko-KR" sz="2400" dirty="0">
                <a:solidFill>
                  <a:schemeClr val="bg1">
                    <a:lumMod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Intro</a:t>
            </a:r>
          </a:p>
        </p:txBody>
      </p:sp>
    </p:spTree>
    <p:extLst>
      <p:ext uri="{BB962C8B-B14F-4D97-AF65-F5344CB8AC3E}">
        <p14:creationId xmlns:p14="http://schemas.microsoft.com/office/powerpoint/2010/main" val="42556789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0CF678D5-7EA1-8E3E-AC11-147F5E73CE29}"/>
              </a:ext>
            </a:extLst>
          </p:cNvPr>
          <p:cNvSpPr txBox="1">
            <a:spLocks/>
          </p:cNvSpPr>
          <p:nvPr/>
        </p:nvSpPr>
        <p:spPr>
          <a:xfrm>
            <a:off x="471949" y="415638"/>
            <a:ext cx="3719051" cy="718123"/>
          </a:xfrm>
          <a:prstGeom prst="rect">
            <a:avLst/>
          </a:prstGeom>
        </p:spPr>
        <p:txBody>
          <a:bodyPr lIns="9000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A74D3CB6-BFC1-B1B5-20F6-4D4CD17F8382}"/>
              </a:ext>
            </a:extLst>
          </p:cNvPr>
          <p:cNvSpPr txBox="1">
            <a:spLocks/>
          </p:cNvSpPr>
          <p:nvPr/>
        </p:nvSpPr>
        <p:spPr>
          <a:xfrm>
            <a:off x="575598" y="425723"/>
            <a:ext cx="10054302" cy="77584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ore-KR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Example </a:t>
            </a:r>
            <a:r>
              <a:rPr kumimoji="1" lang="en-US" altLang="ko-KR" sz="2400" b="1" dirty="0">
                <a:solidFill>
                  <a:schemeClr val="bg2">
                    <a:lumMod val="50000"/>
                  </a:schemeClr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1904:01</a:t>
            </a:r>
            <a:r>
              <a:rPr kumimoji="1" lang="ko-KR" altLang="en-US" sz="2400" b="1" dirty="0">
                <a:solidFill>
                  <a:schemeClr val="bg2">
                    <a:lumMod val="50000"/>
                  </a:schemeClr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타일</a:t>
            </a:r>
            <a:endParaRPr kumimoji="1" lang="ko-Kore-KR" altLang="en-US" sz="2400" b="1" dirty="0">
              <a:solidFill>
                <a:schemeClr val="bg2">
                  <a:lumMod val="50000"/>
                </a:schemeClr>
              </a:solidFill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9E877318-975C-62B3-3DD0-260F8C57F2D7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EFFFF"/>
              </a:clrFrom>
              <a:clrTo>
                <a:srgbClr val="FE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75598" y="1201568"/>
            <a:ext cx="9601200" cy="5333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6741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0CF678D5-7EA1-8E3E-AC11-147F5E73CE29}"/>
              </a:ext>
            </a:extLst>
          </p:cNvPr>
          <p:cNvSpPr txBox="1">
            <a:spLocks/>
          </p:cNvSpPr>
          <p:nvPr/>
        </p:nvSpPr>
        <p:spPr>
          <a:xfrm>
            <a:off x="471949" y="415638"/>
            <a:ext cx="3719051" cy="718123"/>
          </a:xfrm>
          <a:prstGeom prst="rect">
            <a:avLst/>
          </a:prstGeom>
        </p:spPr>
        <p:txBody>
          <a:bodyPr lIns="9000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A74D3CB6-BFC1-B1B5-20F6-4D4CD17F8382}"/>
              </a:ext>
            </a:extLst>
          </p:cNvPr>
          <p:cNvSpPr txBox="1">
            <a:spLocks/>
          </p:cNvSpPr>
          <p:nvPr/>
        </p:nvSpPr>
        <p:spPr>
          <a:xfrm>
            <a:off x="575598" y="425723"/>
            <a:ext cx="10054302" cy="77584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ore-KR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Example </a:t>
            </a:r>
            <a:r>
              <a:rPr kumimoji="1" lang="en-US" altLang="ko-KR" sz="2400" b="1" dirty="0">
                <a:solidFill>
                  <a:schemeClr val="bg2">
                    <a:lumMod val="50000"/>
                  </a:schemeClr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1904:01</a:t>
            </a:r>
            <a:r>
              <a:rPr kumimoji="1" lang="ko-KR" altLang="en-US" sz="2400" b="1" dirty="0">
                <a:solidFill>
                  <a:schemeClr val="bg2">
                    <a:lumMod val="50000"/>
                  </a:schemeClr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타일</a:t>
            </a:r>
            <a:endParaRPr kumimoji="1" lang="ko-Kore-KR" altLang="en-US" sz="2400" b="1" dirty="0">
              <a:solidFill>
                <a:schemeClr val="bg2">
                  <a:lumMod val="50000"/>
                </a:schemeClr>
              </a:solidFill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C19A0D9-5957-CCB4-5C6E-A9C239EED024}"/>
                  </a:ext>
                </a:extLst>
              </p:cNvPr>
              <p:cNvSpPr txBox="1"/>
              <p:nvPr/>
            </p:nvSpPr>
            <p:spPr>
              <a:xfrm>
                <a:off x="575598" y="1804700"/>
                <a:ext cx="483665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u="none" strike="noStrike" smtClean="0">
                              <a:effectLst/>
                              <a:latin typeface="Cambria Math" panose="02040503050406030204" pitchFamily="18" charset="0"/>
                              <a:ea typeface="NanumSquareOTF_ac Bold" panose="020B0600000101010101" pitchFamily="34" charset="-127"/>
                            </a:rPr>
                          </m:ctrlPr>
                        </m:sSubPr>
                        <m:e>
                          <m:r>
                            <a:rPr lang="en-US" altLang="ko-KR" sz="2400" b="0" i="1" u="none" strike="noStrike" smtClean="0">
                              <a:effectLst/>
                              <a:latin typeface="Cambria Math" panose="02040503050406030204" pitchFamily="18" charset="0"/>
                              <a:ea typeface="NanumSquareOTF_ac Bold" panose="020B0600000101010101" pitchFamily="34" charset="-127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400" b="0" i="1" u="none" strike="noStrike" smtClean="0">
                              <a:effectLst/>
                              <a:latin typeface="Cambria Math" panose="02040503050406030204" pitchFamily="18" charset="0"/>
                              <a:ea typeface="NanumSquareOTF_ac Bold" panose="020B0600000101010101" pitchFamily="34" charset="-127"/>
                            </a:rPr>
                            <m:t>𝑛</m:t>
                          </m:r>
                        </m:sub>
                      </m:sSub>
                      <m:r>
                        <a:rPr lang="en-US" altLang="ko-KR" sz="2400" b="0" i="1" u="none" strike="noStrike" smtClean="0">
                          <a:effectLst/>
                          <a:latin typeface="Cambria Math" panose="02040503050406030204" pitchFamily="18" charset="0"/>
                          <a:ea typeface="NanumSquareOTF_ac Bold" panose="020B0600000101010101" pitchFamily="34" charset="-127"/>
                        </a:rPr>
                        <m:t>=</m:t>
                      </m:r>
                      <m:sSub>
                        <m:sSubPr>
                          <m:ctrlPr>
                            <a:rPr lang="en-US" altLang="ko-KR" sz="2400" b="0" i="1" u="none" strike="noStrike" smtClean="0">
                              <a:effectLst/>
                              <a:latin typeface="Cambria Math" panose="02040503050406030204" pitchFamily="18" charset="0"/>
                              <a:ea typeface="NanumSquareOTF_ac Bold" panose="020B0600000101010101" pitchFamily="34" charset="-127"/>
                            </a:rPr>
                          </m:ctrlPr>
                        </m:sSubPr>
                        <m:e>
                          <m:r>
                            <a:rPr lang="en-US" altLang="ko-KR" sz="2400" b="0" i="1" u="none" strike="noStrike" smtClean="0">
                              <a:effectLst/>
                              <a:latin typeface="Cambria Math" panose="02040503050406030204" pitchFamily="18" charset="0"/>
                              <a:ea typeface="NanumSquareOTF_ac Bold" panose="020B0600000101010101" pitchFamily="34" charset="-127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400" b="0" i="1" u="none" strike="noStrike" smtClean="0">
                              <a:effectLst/>
                              <a:latin typeface="Cambria Math" panose="02040503050406030204" pitchFamily="18" charset="0"/>
                              <a:ea typeface="NanumSquareOTF_ac Bold" panose="020B0600000101010101" pitchFamily="34" charset="-127"/>
                            </a:rPr>
                            <m:t>𝑛</m:t>
                          </m:r>
                          <m:r>
                            <a:rPr lang="en-US" altLang="ko-KR" sz="2400" b="0" i="1" u="none" strike="noStrike" smtClean="0">
                              <a:effectLst/>
                              <a:latin typeface="Cambria Math" panose="02040503050406030204" pitchFamily="18" charset="0"/>
                              <a:ea typeface="NanumSquareOTF_ac Bold" panose="020B0600000101010101" pitchFamily="34" charset="-127"/>
                            </a:rPr>
                            <m:t>−1</m:t>
                          </m:r>
                        </m:sub>
                      </m:sSub>
                      <m:r>
                        <a:rPr lang="en-US" altLang="ko-KR" sz="2400" b="0" i="1" u="none" strike="noStrike" smtClean="0">
                          <a:effectLst/>
                          <a:latin typeface="Cambria Math" panose="02040503050406030204" pitchFamily="18" charset="0"/>
                          <a:ea typeface="NanumSquareOTF_ac Bold" panose="020B0600000101010101" pitchFamily="34" charset="-127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u="none" strike="noStrike" smtClean="0">
                              <a:effectLst/>
                              <a:latin typeface="Cambria Math" panose="02040503050406030204" pitchFamily="18" charset="0"/>
                              <a:ea typeface="NanumSquareOTF_ac Bold" panose="020B0600000101010101" pitchFamily="34" charset="-127"/>
                            </a:rPr>
                          </m:ctrlPr>
                        </m:sSubPr>
                        <m:e>
                          <m:r>
                            <a:rPr lang="en-US" altLang="ko-KR" sz="2400" b="0" i="1" u="none" strike="noStrike" smtClean="0">
                              <a:effectLst/>
                              <a:latin typeface="Cambria Math" panose="02040503050406030204" pitchFamily="18" charset="0"/>
                              <a:ea typeface="NanumSquareOTF_ac Bold" panose="020B0600000101010101" pitchFamily="34" charset="-127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400" b="0" i="1" u="none" strike="noStrike" smtClean="0">
                              <a:effectLst/>
                              <a:latin typeface="Cambria Math" panose="02040503050406030204" pitchFamily="18" charset="0"/>
                              <a:ea typeface="NanumSquareOTF_ac Bold" panose="020B0600000101010101" pitchFamily="34" charset="-127"/>
                            </a:rPr>
                            <m:t>𝑛</m:t>
                          </m:r>
                          <m:r>
                            <a:rPr lang="en-US" altLang="ko-KR" sz="2400" b="0" i="1" u="none" strike="noStrike" smtClean="0">
                              <a:effectLst/>
                              <a:latin typeface="Cambria Math" panose="02040503050406030204" pitchFamily="18" charset="0"/>
                              <a:ea typeface="NanumSquareOTF_ac Bold" panose="020B0600000101010101" pitchFamily="34" charset="-127"/>
                            </a:rPr>
                            <m:t>−2</m:t>
                          </m:r>
                        </m:sub>
                      </m:sSub>
                      <m:r>
                        <a:rPr lang="en-US" altLang="ko-KR" sz="2400" b="0" i="1" u="none" strike="noStrike" smtClean="0">
                          <a:effectLst/>
                          <a:latin typeface="Cambria Math" panose="02040503050406030204" pitchFamily="18" charset="0"/>
                          <a:ea typeface="NanumSquareOTF_ac Bold" panose="020B0600000101010101" pitchFamily="34" charset="-127"/>
                        </a:rPr>
                        <m:t>    (</m:t>
                      </m:r>
                      <m:r>
                        <a:rPr lang="en-US" altLang="ko-KR" sz="2400" b="0" i="1" u="none" strike="noStrike" smtClean="0">
                          <a:effectLst/>
                          <a:latin typeface="Cambria Math" panose="02040503050406030204" pitchFamily="18" charset="0"/>
                          <a:ea typeface="NanumSquareOTF_ac Bold" panose="020B0600000101010101" pitchFamily="34" charset="-127"/>
                        </a:rPr>
                        <m:t>𝑛</m:t>
                      </m:r>
                      <m:r>
                        <a:rPr lang="en-US" altLang="ko-KR" sz="2400" b="0" i="1" u="none" strike="noStrike" smtClean="0">
                          <a:effectLst/>
                          <a:latin typeface="Cambria Math" panose="02040503050406030204" pitchFamily="18" charset="0"/>
                          <a:ea typeface="NanumSquareOTF_ac Bold" panose="020B0600000101010101" pitchFamily="34" charset="-127"/>
                        </a:rPr>
                        <m:t>≥3)</m:t>
                      </m:r>
                    </m:oMath>
                  </m:oMathPara>
                </a14:m>
                <a:endParaRPr lang="en-US" altLang="ko-KR" sz="2400" u="none" strike="noStrike" dirty="0">
                  <a:effectLst/>
                  <a:latin typeface="NanumSquareOTF_ac" panose="020B0600000101010101" pitchFamily="34" charset="-127"/>
                  <a:ea typeface="NanumSquareOTF_ac" panose="020B0600000101010101" pitchFamily="34" charset="-127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C19A0D9-5957-CCB4-5C6E-A9C239EED0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598" y="1804700"/>
                <a:ext cx="4836651" cy="646331"/>
              </a:xfrm>
              <a:prstGeom prst="rect">
                <a:avLst/>
              </a:prstGeom>
              <a:blipFill>
                <a:blip r:embed="rId3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BE7C17EA-19E9-3ABE-8FA3-DC6B631AB4A5}"/>
              </a:ext>
            </a:extLst>
          </p:cNvPr>
          <p:cNvSpPr txBox="1"/>
          <p:nvPr/>
        </p:nvSpPr>
        <p:spPr>
          <a:xfrm>
            <a:off x="575598" y="1211653"/>
            <a:ext cx="10273377" cy="593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 err="1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점화식</a:t>
            </a:r>
            <a:r>
              <a:rPr lang="ko-KR" altLang="en-US" sz="24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 세우기</a:t>
            </a:r>
            <a:endParaRPr lang="en" altLang="ko-Kore-KR" sz="2400" b="1" u="none" strike="noStrike" dirty="0">
              <a:effectLst/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9A8B84-2ADC-5AE6-24E3-14F282516C2C}"/>
              </a:ext>
            </a:extLst>
          </p:cNvPr>
          <p:cNvSpPr txBox="1"/>
          <p:nvPr/>
        </p:nvSpPr>
        <p:spPr>
          <a:xfrm>
            <a:off x="575598" y="2405442"/>
            <a:ext cx="10273377" cy="593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2400" b="1" u="none" strike="noStrike" dirty="0">
                <a:effectLst/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구현</a:t>
            </a:r>
            <a:endParaRPr lang="en" altLang="ko-Kore-KR" sz="2400" b="1" u="none" strike="noStrike" dirty="0">
              <a:effectLst/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495BDE4-9FFE-8891-9332-5679C59E8B8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66673" y="3087945"/>
            <a:ext cx="4254500" cy="4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2552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45CE3BE1-0F06-942E-E2FB-59C37BF7BCEA}"/>
              </a:ext>
            </a:extLst>
          </p:cNvPr>
          <p:cNvSpPr txBox="1">
            <a:spLocks/>
          </p:cNvSpPr>
          <p:nvPr/>
        </p:nvSpPr>
        <p:spPr>
          <a:xfrm>
            <a:off x="1895929" y="3041077"/>
            <a:ext cx="8400141" cy="77584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ko-Kore-KR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Exercise</a:t>
            </a:r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091029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0CF678D5-7EA1-8E3E-AC11-147F5E73CE29}"/>
              </a:ext>
            </a:extLst>
          </p:cNvPr>
          <p:cNvSpPr txBox="1">
            <a:spLocks/>
          </p:cNvSpPr>
          <p:nvPr/>
        </p:nvSpPr>
        <p:spPr>
          <a:xfrm>
            <a:off x="471949" y="415638"/>
            <a:ext cx="3719051" cy="718123"/>
          </a:xfrm>
          <a:prstGeom prst="rect">
            <a:avLst/>
          </a:prstGeom>
        </p:spPr>
        <p:txBody>
          <a:bodyPr lIns="9000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A74D3CB6-BFC1-B1B5-20F6-4D4CD17F8382}"/>
              </a:ext>
            </a:extLst>
          </p:cNvPr>
          <p:cNvSpPr txBox="1">
            <a:spLocks/>
          </p:cNvSpPr>
          <p:nvPr/>
        </p:nvSpPr>
        <p:spPr>
          <a:xfrm>
            <a:off x="575598" y="425723"/>
            <a:ext cx="10054302" cy="77584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ore-KR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Exercise </a:t>
            </a:r>
            <a:r>
              <a:rPr kumimoji="1" lang="en-US" altLang="ko-KR" sz="2400" b="1" dirty="0">
                <a:solidFill>
                  <a:schemeClr val="bg2">
                    <a:lumMod val="50000"/>
                  </a:schemeClr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13305:</a:t>
            </a:r>
            <a:r>
              <a:rPr kumimoji="1" lang="ko-KR" altLang="en-US" sz="2400" b="1" dirty="0">
                <a:solidFill>
                  <a:schemeClr val="bg2">
                    <a:lumMod val="50000"/>
                  </a:schemeClr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주유소</a:t>
            </a:r>
            <a:endParaRPr kumimoji="1" lang="ko-Kore-KR" altLang="en-US" sz="2400" b="1" dirty="0">
              <a:solidFill>
                <a:schemeClr val="bg2">
                  <a:lumMod val="50000"/>
                </a:schemeClr>
              </a:solidFill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5D510FC1-3639-D152-5E3F-64BA9287E19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26163" y="1259943"/>
            <a:ext cx="8939674" cy="5182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5592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0CF678D5-7EA1-8E3E-AC11-147F5E73CE29}"/>
              </a:ext>
            </a:extLst>
          </p:cNvPr>
          <p:cNvSpPr txBox="1">
            <a:spLocks/>
          </p:cNvSpPr>
          <p:nvPr/>
        </p:nvSpPr>
        <p:spPr>
          <a:xfrm>
            <a:off x="471949" y="415638"/>
            <a:ext cx="3719051" cy="718123"/>
          </a:xfrm>
          <a:prstGeom prst="rect">
            <a:avLst/>
          </a:prstGeom>
        </p:spPr>
        <p:txBody>
          <a:bodyPr lIns="9000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A74D3CB6-BFC1-B1B5-20F6-4D4CD17F8382}"/>
              </a:ext>
            </a:extLst>
          </p:cNvPr>
          <p:cNvSpPr txBox="1">
            <a:spLocks/>
          </p:cNvSpPr>
          <p:nvPr/>
        </p:nvSpPr>
        <p:spPr>
          <a:xfrm>
            <a:off x="575598" y="425723"/>
            <a:ext cx="10054302" cy="77584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ore-KR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Exercise </a:t>
            </a:r>
            <a:r>
              <a:rPr kumimoji="1" lang="en-US" altLang="ko-KR" sz="2400" b="1" dirty="0">
                <a:solidFill>
                  <a:schemeClr val="bg2">
                    <a:lumMod val="50000"/>
                  </a:schemeClr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13305:</a:t>
            </a:r>
            <a:r>
              <a:rPr kumimoji="1" lang="ko-KR" altLang="en-US" sz="2400" b="1" dirty="0">
                <a:solidFill>
                  <a:schemeClr val="bg2">
                    <a:lumMod val="50000"/>
                  </a:schemeClr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주유소</a:t>
            </a:r>
            <a:endParaRPr kumimoji="1" lang="ko-Kore-KR" altLang="en-US" sz="2400" b="1" dirty="0">
              <a:solidFill>
                <a:schemeClr val="bg2">
                  <a:lumMod val="50000"/>
                </a:schemeClr>
              </a:solidFill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E03946F8-4E8A-C038-C6B0-6BB283A64D1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28828" y="1143846"/>
            <a:ext cx="9256962" cy="5240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2326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0CF678D5-7EA1-8E3E-AC11-147F5E73CE29}"/>
              </a:ext>
            </a:extLst>
          </p:cNvPr>
          <p:cNvSpPr txBox="1">
            <a:spLocks/>
          </p:cNvSpPr>
          <p:nvPr/>
        </p:nvSpPr>
        <p:spPr>
          <a:xfrm>
            <a:off x="471949" y="415638"/>
            <a:ext cx="3719051" cy="718123"/>
          </a:xfrm>
          <a:prstGeom prst="rect">
            <a:avLst/>
          </a:prstGeom>
        </p:spPr>
        <p:txBody>
          <a:bodyPr lIns="9000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A74D3CB6-BFC1-B1B5-20F6-4D4CD17F8382}"/>
              </a:ext>
            </a:extLst>
          </p:cNvPr>
          <p:cNvSpPr txBox="1">
            <a:spLocks/>
          </p:cNvSpPr>
          <p:nvPr/>
        </p:nvSpPr>
        <p:spPr>
          <a:xfrm>
            <a:off x="575598" y="425723"/>
            <a:ext cx="10054302" cy="77584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ore-KR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Exercise </a:t>
            </a:r>
            <a:r>
              <a:rPr kumimoji="1" lang="en-US" altLang="ko-KR" sz="2400" b="1" dirty="0">
                <a:solidFill>
                  <a:schemeClr val="bg2">
                    <a:lumMod val="50000"/>
                  </a:schemeClr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13305:</a:t>
            </a:r>
            <a:r>
              <a:rPr kumimoji="1" lang="ko-KR" altLang="en-US" sz="2400" b="1" dirty="0">
                <a:solidFill>
                  <a:schemeClr val="bg2">
                    <a:lumMod val="50000"/>
                  </a:schemeClr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주유소</a:t>
            </a:r>
            <a:endParaRPr kumimoji="1" lang="ko-Kore-KR" altLang="en-US" sz="2400" b="1" dirty="0">
              <a:solidFill>
                <a:schemeClr val="bg2">
                  <a:lumMod val="50000"/>
                </a:schemeClr>
              </a:solidFill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pic>
        <p:nvPicPr>
          <p:cNvPr id="2" name="그림 1" descr="텍스트이(가) 표시된 사진&#10;&#10;자동 생성된 설명">
            <a:extLst>
              <a:ext uri="{FF2B5EF4-FFF2-40B4-BE49-F238E27FC236}">
                <a16:creationId xmlns:a16="http://schemas.microsoft.com/office/drawing/2014/main" id="{0969F0D1-42FE-B873-638F-660A5BEDD12E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20098" y="2171700"/>
            <a:ext cx="4292600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0161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45CE3BE1-0F06-942E-E2FB-59C37BF7BCEA}"/>
              </a:ext>
            </a:extLst>
          </p:cNvPr>
          <p:cNvSpPr txBox="1">
            <a:spLocks/>
          </p:cNvSpPr>
          <p:nvPr/>
        </p:nvSpPr>
        <p:spPr>
          <a:xfrm>
            <a:off x="3512459" y="3041077"/>
            <a:ext cx="5167082" cy="77584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ko-KR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Greedy Algorithm</a:t>
            </a:r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757714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0CF678D5-7EA1-8E3E-AC11-147F5E73CE29}"/>
              </a:ext>
            </a:extLst>
          </p:cNvPr>
          <p:cNvSpPr txBox="1">
            <a:spLocks/>
          </p:cNvSpPr>
          <p:nvPr/>
        </p:nvSpPr>
        <p:spPr>
          <a:xfrm>
            <a:off x="471949" y="415638"/>
            <a:ext cx="3719051" cy="718123"/>
          </a:xfrm>
          <a:prstGeom prst="rect">
            <a:avLst/>
          </a:prstGeom>
        </p:spPr>
        <p:txBody>
          <a:bodyPr lIns="9000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A74D3CB6-BFC1-B1B5-20F6-4D4CD17F8382}"/>
              </a:ext>
            </a:extLst>
          </p:cNvPr>
          <p:cNvSpPr txBox="1">
            <a:spLocks/>
          </p:cNvSpPr>
          <p:nvPr/>
        </p:nvSpPr>
        <p:spPr>
          <a:xfrm>
            <a:off x="575598" y="425723"/>
            <a:ext cx="10054302" cy="77584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ore-KR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Greedy Algorithm </a:t>
            </a:r>
            <a:r>
              <a:rPr kumimoji="1" lang="ko-KR" altLang="en-US" sz="2400" b="1" dirty="0">
                <a:solidFill>
                  <a:schemeClr val="bg2">
                    <a:lumMod val="50000"/>
                  </a:schemeClr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탐욕 알고리즘</a:t>
            </a:r>
            <a:endParaRPr kumimoji="1" lang="ko-Kore-KR" altLang="en-US" sz="2400" b="1" dirty="0">
              <a:solidFill>
                <a:schemeClr val="bg2">
                  <a:lumMod val="50000"/>
                </a:schemeClr>
              </a:solidFill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180B304-17E6-747C-8984-AD960444163C}"/>
              </a:ext>
            </a:extLst>
          </p:cNvPr>
          <p:cNvSpPr txBox="1"/>
          <p:nvPr/>
        </p:nvSpPr>
        <p:spPr>
          <a:xfrm>
            <a:off x="575597" y="1904455"/>
            <a:ext cx="10273377" cy="3279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u="none" strike="noStrike" dirty="0">
                <a:effectLst/>
                <a:latin typeface="NanumSquareOTF_ac" panose="020B0600000101010101" pitchFamily="34" charset="-127"/>
                <a:ea typeface="NanumSquareOTF_ac" panose="020B0600000101010101" pitchFamily="34" charset="-127"/>
              </a:rPr>
              <a:t>선택의 순간마다 </a:t>
            </a:r>
            <a:r>
              <a:rPr lang="ko-KR" altLang="en-US" sz="2000" u="none" strike="noStrike" dirty="0">
                <a:solidFill>
                  <a:srgbClr val="FF0000"/>
                </a:solidFill>
                <a:effectLst/>
                <a:latin typeface="NanumSquareOTF_ac" panose="020B0600000101010101" pitchFamily="34" charset="-127"/>
                <a:ea typeface="NanumSquareOTF_ac" panose="020B0600000101010101" pitchFamily="34" charset="-127"/>
              </a:rPr>
              <a:t>당장 눈앞에 보이는 최적의 상황만을 쫓아 최종적인 해답에 도달</a:t>
            </a:r>
            <a:r>
              <a:rPr lang="ko-KR" altLang="en-US" sz="2000" u="none" strike="noStrike" dirty="0">
                <a:effectLst/>
                <a:latin typeface="NanumSquareOTF_ac" panose="020B0600000101010101" pitchFamily="34" charset="-127"/>
                <a:ea typeface="NanumSquareOTF_ac" panose="020B0600000101010101" pitchFamily="34" charset="-127"/>
              </a:rPr>
              <a:t>하는 방법</a:t>
            </a:r>
            <a:endParaRPr lang="en-US" altLang="ko-KR" sz="2000" u="none" strike="noStrike" dirty="0">
              <a:effectLst/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u="none" strike="noStrike" dirty="0">
                <a:effectLst/>
                <a:latin typeface="NanumSquareOTF_ac" panose="020B0600000101010101" pitchFamily="34" charset="-127"/>
                <a:ea typeface="NanumSquareOTF_ac" panose="020B0600000101010101" pitchFamily="34" charset="-127"/>
              </a:rPr>
              <a:t>최적해를 구하는데 사용하는 근사적인 방법</a:t>
            </a:r>
            <a:endParaRPr lang="en-US" altLang="ko-KR" sz="2000" u="none" strike="noStrike" dirty="0">
              <a:effectLst/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그 순간 최적이지만 그것이 최적해라는 보장이 없다</a:t>
            </a:r>
            <a:r>
              <a:rPr lang="en-US" altLang="ko-KR" sz="2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.</a:t>
            </a:r>
            <a:endParaRPr lang="en-US" altLang="ko-KR" sz="2000" u="none" strike="noStrike" dirty="0">
              <a:effectLst/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u="none" strike="noStrike" dirty="0">
                <a:effectLst/>
                <a:latin typeface="NanumSquareOTF_ac" panose="020B0600000101010101" pitchFamily="34" charset="-127"/>
                <a:ea typeface="NanumSquareOTF_ac" panose="020B0600000101010101" pitchFamily="34" charset="-127"/>
              </a:rPr>
              <a:t>탐욕 알고리즘을 적용할 수 있는 문제들은 지역적으로 최적이면서 전역적으로 최적인 문제들이다</a:t>
            </a:r>
            <a:r>
              <a:rPr lang="en-US" altLang="ko-KR" sz="2000" u="none" strike="noStrike" dirty="0">
                <a:effectLst/>
                <a:latin typeface="NanumSquareOTF_ac" panose="020B0600000101010101" pitchFamily="34" charset="-127"/>
                <a:ea typeface="NanumSquareOTF_ac" panose="020B0600000101010101" pitchFamily="34" charset="-127"/>
              </a:rPr>
              <a:t>.</a:t>
            </a:r>
            <a:br>
              <a:rPr lang="en-US" altLang="ko-KR" sz="2000" u="none" strike="noStrike" dirty="0">
                <a:effectLst/>
                <a:latin typeface="NanumSquareOTF_ac" panose="020B0600000101010101" pitchFamily="34" charset="-127"/>
                <a:ea typeface="NanumSquareOTF_ac" panose="020B0600000101010101" pitchFamily="34" charset="-127"/>
              </a:rPr>
            </a:br>
            <a:endParaRPr lang="en-US" altLang="ko-KR" sz="2000" u="none" strike="noStrike" dirty="0">
              <a:effectLst/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u="none" strike="noStrike" dirty="0">
              <a:effectLst/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u="none" strike="noStrike" dirty="0">
              <a:effectLst/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E177C8-40D6-DE92-3979-B15F01E8B8B6}"/>
              </a:ext>
            </a:extLst>
          </p:cNvPr>
          <p:cNvSpPr txBox="1"/>
          <p:nvPr/>
        </p:nvSpPr>
        <p:spPr>
          <a:xfrm>
            <a:off x="575598" y="1311408"/>
            <a:ext cx="10273377" cy="593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탐욕 알고리즘</a:t>
            </a:r>
            <a:r>
              <a:rPr lang="ko-KR" altLang="en-US" sz="2400" b="1" u="none" strike="noStrike" dirty="0">
                <a:effectLst/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이란</a:t>
            </a:r>
            <a:r>
              <a:rPr lang="en-US" altLang="ko-KR" sz="2400" b="1" u="none" strike="noStrike" dirty="0">
                <a:effectLst/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?</a:t>
            </a:r>
            <a:endParaRPr lang="en" altLang="ko-Kore-KR" sz="2400" b="1" u="none" strike="noStrike" dirty="0">
              <a:effectLst/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95B24B-EB5C-A7E2-E1D0-9088B4E4C6AA}"/>
              </a:ext>
            </a:extLst>
          </p:cNvPr>
          <p:cNvSpPr txBox="1"/>
          <p:nvPr/>
        </p:nvSpPr>
        <p:spPr>
          <a:xfrm>
            <a:off x="575597" y="4537656"/>
            <a:ext cx="10273377" cy="18946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u="none" strike="noStrike" dirty="0">
                <a:effectLst/>
                <a:latin typeface="NanumSquareOTF_ac" panose="020B0600000101010101" pitchFamily="34" charset="-127"/>
                <a:ea typeface="NanumSquareOTF_ac" panose="020B0600000101010101" pitchFamily="34" charset="-127"/>
              </a:rPr>
              <a:t>탐욕적 선택 속성</a:t>
            </a:r>
            <a:r>
              <a:rPr lang="en-US" altLang="ko-KR" sz="2000" u="none" strike="noStrike" dirty="0">
                <a:effectLst/>
                <a:latin typeface="NanumSquareOTF_ac" panose="020B0600000101010101" pitchFamily="34" charset="-127"/>
                <a:ea typeface="NanumSquareOTF_ac" panose="020B0600000101010101" pitchFamily="34" charset="-127"/>
              </a:rPr>
              <a:t>(Greedy Choice Property) : </a:t>
            </a:r>
            <a:r>
              <a:rPr lang="ko-KR" altLang="en-US" sz="2000" u="none" strike="noStrike" dirty="0">
                <a:effectLst/>
                <a:latin typeface="NanumSquareOTF_ac" panose="020B0600000101010101" pitchFamily="34" charset="-127"/>
                <a:ea typeface="NanumSquareOTF_ac" panose="020B0600000101010101" pitchFamily="34" charset="-127"/>
              </a:rPr>
              <a:t>앞의 선택이 이후의 선택에 영향을 주지 않는다</a:t>
            </a:r>
            <a:r>
              <a:rPr lang="en-US" altLang="ko-KR" sz="2000" u="none" strike="noStrike" dirty="0">
                <a:effectLst/>
                <a:latin typeface="NanumSquareOTF_ac" panose="020B0600000101010101" pitchFamily="34" charset="-127"/>
                <a:ea typeface="NanumSquareOTF_ac" panose="020B0600000101010101" pitchFamily="34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u="none" strike="noStrike" dirty="0">
                <a:effectLst/>
                <a:latin typeface="NanumSquareOTF_ac" panose="020B0600000101010101" pitchFamily="34" charset="-127"/>
                <a:ea typeface="NanumSquareOTF_ac" panose="020B0600000101010101" pitchFamily="34" charset="-127"/>
              </a:rPr>
              <a:t>최적 부분 구조</a:t>
            </a:r>
            <a:r>
              <a:rPr lang="en-US" altLang="ko-KR" sz="2000" u="none" strike="noStrike" dirty="0">
                <a:effectLst/>
                <a:latin typeface="NanumSquareOTF_ac" panose="020B0600000101010101" pitchFamily="34" charset="-127"/>
                <a:ea typeface="NanumSquareOTF_ac" panose="020B0600000101010101" pitchFamily="34" charset="-127"/>
              </a:rPr>
              <a:t>(Optimal Substructure) : </a:t>
            </a:r>
            <a:r>
              <a:rPr lang="ko-KR" altLang="en-US" sz="2000" u="none" strike="noStrike" dirty="0">
                <a:effectLst/>
                <a:latin typeface="NanumSquareOTF_ac" panose="020B0600000101010101" pitchFamily="34" charset="-127"/>
                <a:ea typeface="NanumSquareOTF_ac" panose="020B0600000101010101" pitchFamily="34" charset="-127"/>
              </a:rPr>
              <a:t>문제에 대한 최종 해결 방법은 부분 문제에 대한 최적 문제 해결 방법으로 구성된다</a:t>
            </a:r>
            <a:r>
              <a:rPr lang="en-US" altLang="ko-KR" sz="2000" u="none" strike="noStrike" dirty="0">
                <a:effectLst/>
                <a:latin typeface="NanumSquareOTF_ac" panose="020B0600000101010101" pitchFamily="34" charset="-127"/>
                <a:ea typeface="NanumSquareOTF_ac" panose="020B0600000101010101" pitchFamily="34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" altLang="ko-Kore-KR" sz="2000" u="none" strike="noStrike" dirty="0">
              <a:effectLst/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A7081DE-7F82-D0AD-542A-1132F72072C1}"/>
              </a:ext>
            </a:extLst>
          </p:cNvPr>
          <p:cNvSpPr txBox="1"/>
          <p:nvPr/>
        </p:nvSpPr>
        <p:spPr>
          <a:xfrm>
            <a:off x="575597" y="3958149"/>
            <a:ext cx="10273377" cy="593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탐욕 알고리즘을 사용하는 문제</a:t>
            </a:r>
            <a:endParaRPr lang="en" altLang="ko-Kore-KR" sz="2400" b="1" u="none" strike="noStrike" dirty="0">
              <a:effectLst/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914760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0CF678D5-7EA1-8E3E-AC11-147F5E73CE29}"/>
              </a:ext>
            </a:extLst>
          </p:cNvPr>
          <p:cNvSpPr txBox="1">
            <a:spLocks/>
          </p:cNvSpPr>
          <p:nvPr/>
        </p:nvSpPr>
        <p:spPr>
          <a:xfrm>
            <a:off x="471949" y="415638"/>
            <a:ext cx="3719051" cy="718123"/>
          </a:xfrm>
          <a:prstGeom prst="rect">
            <a:avLst/>
          </a:prstGeom>
        </p:spPr>
        <p:txBody>
          <a:bodyPr lIns="9000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A74D3CB6-BFC1-B1B5-20F6-4D4CD17F8382}"/>
              </a:ext>
            </a:extLst>
          </p:cNvPr>
          <p:cNvSpPr txBox="1">
            <a:spLocks/>
          </p:cNvSpPr>
          <p:nvPr/>
        </p:nvSpPr>
        <p:spPr>
          <a:xfrm>
            <a:off x="575598" y="425723"/>
            <a:ext cx="10054302" cy="77584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Example</a:t>
            </a:r>
            <a:r>
              <a:rPr kumimoji="1" lang="en-US" altLang="ko-Kore-KR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 </a:t>
            </a:r>
            <a:r>
              <a:rPr kumimoji="1" lang="ko-KR" altLang="en-US" sz="2400" b="1" dirty="0">
                <a:solidFill>
                  <a:schemeClr val="bg2">
                    <a:lumMod val="50000"/>
                  </a:schemeClr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거스름돈</a:t>
            </a:r>
            <a:endParaRPr kumimoji="1" lang="ko-Kore-KR" altLang="en-US" sz="2400" b="1" dirty="0">
              <a:solidFill>
                <a:schemeClr val="bg2">
                  <a:lumMod val="50000"/>
                </a:schemeClr>
              </a:solidFill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A412F16-F8E3-7C56-CE2B-2BDFFBCF7F2C}"/>
              </a:ext>
            </a:extLst>
          </p:cNvPr>
          <p:cNvSpPr txBox="1"/>
          <p:nvPr/>
        </p:nvSpPr>
        <p:spPr>
          <a:xfrm>
            <a:off x="575598" y="1409155"/>
            <a:ext cx="10273377" cy="593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거슬러줘야 하는 동전 혹은 지폐의 최소 </a:t>
            </a:r>
            <a:r>
              <a:rPr lang="ko-KR" altLang="en-US" sz="2400" b="1" dirty="0" err="1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갯수</a:t>
            </a:r>
            <a:endParaRPr lang="en-US" altLang="ko-KR" sz="2400" b="1" u="none" strike="noStrike" dirty="0">
              <a:effectLst/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E42F45-ECB2-4D75-6355-B1F5B7949499}"/>
              </a:ext>
            </a:extLst>
          </p:cNvPr>
          <p:cNvSpPr txBox="1"/>
          <p:nvPr/>
        </p:nvSpPr>
        <p:spPr>
          <a:xfrm>
            <a:off x="575598" y="2169229"/>
            <a:ext cx="10273377" cy="14329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u="none" strike="noStrike" dirty="0">
                <a:effectLst/>
                <a:latin typeface="NanumSquareOTF_ac" panose="020B0600000101010101" pitchFamily="34" charset="-127"/>
                <a:ea typeface="NanumSquareOTF_ac" panose="020B0600000101010101" pitchFamily="34" charset="-127"/>
              </a:rPr>
              <a:t>가격이 </a:t>
            </a:r>
            <a:r>
              <a:rPr lang="en-US" altLang="ko-KR" sz="2000" u="none" strike="noStrike" dirty="0">
                <a:effectLst/>
                <a:latin typeface="NanumSquareOTF_ac" panose="020B0600000101010101" pitchFamily="34" charset="-127"/>
                <a:ea typeface="NanumSquareOTF_ac" panose="020B0600000101010101" pitchFamily="34" charset="-127"/>
              </a:rPr>
              <a:t>5,820</a:t>
            </a:r>
            <a:r>
              <a:rPr lang="ko-KR" altLang="en-US" sz="2000" u="none" strike="noStrike" dirty="0">
                <a:effectLst/>
                <a:latin typeface="NanumSquareOTF_ac" panose="020B0600000101010101" pitchFamily="34" charset="-127"/>
                <a:ea typeface="NanumSquareOTF_ac" panose="020B0600000101010101" pitchFamily="34" charset="-127"/>
              </a:rPr>
              <a:t>원인 물건을 </a:t>
            </a:r>
            <a:r>
              <a:rPr lang="ko-KR" altLang="en-US" sz="2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살 때 </a:t>
            </a:r>
            <a:r>
              <a:rPr lang="en-US" altLang="ko-KR" sz="2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10,000</a:t>
            </a:r>
            <a:r>
              <a:rPr lang="ko-KR" altLang="en-US" sz="2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원을 낸 경우</a:t>
            </a:r>
            <a:endParaRPr lang="en-US" altLang="ko-KR" sz="200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10,000</a:t>
            </a:r>
            <a:r>
              <a:rPr lang="ko-KR" altLang="en-US" sz="2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</a:t>
            </a:r>
            <a:r>
              <a:rPr lang="en-US" altLang="ko-KR" sz="2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–</a:t>
            </a:r>
            <a:r>
              <a:rPr lang="ko-KR" altLang="en-US" sz="2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</a:t>
            </a:r>
            <a:r>
              <a:rPr lang="en-US" altLang="ko-KR" sz="2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5,820</a:t>
            </a:r>
            <a:r>
              <a:rPr lang="ko-KR" altLang="en-US" sz="2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</a:t>
            </a:r>
            <a:r>
              <a:rPr lang="en-US" altLang="ko-KR" sz="2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=</a:t>
            </a:r>
            <a:r>
              <a:rPr lang="ko-KR" altLang="en-US" sz="2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</a:t>
            </a:r>
            <a:r>
              <a:rPr lang="en-US" altLang="ko-KR" sz="2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4,180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1,000</a:t>
            </a:r>
            <a:r>
              <a:rPr lang="ko-KR" altLang="en-US" sz="2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원 </a:t>
            </a:r>
            <a:r>
              <a:rPr lang="en-US" altLang="ko-KR" sz="2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X 4,</a:t>
            </a:r>
            <a:r>
              <a:rPr lang="ko-KR" altLang="en-US" sz="2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</a:t>
            </a:r>
            <a:r>
              <a:rPr lang="en-US" altLang="ko-KR" sz="2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100</a:t>
            </a:r>
            <a:r>
              <a:rPr lang="ko-KR" altLang="en-US" sz="2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원 </a:t>
            </a:r>
            <a:r>
              <a:rPr lang="en-US" altLang="ko-KR" sz="2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X 1,</a:t>
            </a:r>
            <a:r>
              <a:rPr lang="ko-KR" altLang="en-US" sz="2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</a:t>
            </a:r>
            <a:r>
              <a:rPr lang="en-US" altLang="ko-KR" sz="2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50</a:t>
            </a:r>
            <a:r>
              <a:rPr lang="ko-KR" altLang="en-US" sz="2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원</a:t>
            </a:r>
            <a:r>
              <a:rPr lang="en-US" altLang="ko-KR" sz="2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X1, 10</a:t>
            </a:r>
            <a:r>
              <a:rPr lang="ko-KR" altLang="en-US" sz="2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원 </a:t>
            </a:r>
            <a:r>
              <a:rPr lang="en-US" altLang="ko-KR" sz="2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X 3</a:t>
            </a:r>
          </a:p>
        </p:txBody>
      </p:sp>
    </p:spTree>
    <p:extLst>
      <p:ext uri="{BB962C8B-B14F-4D97-AF65-F5344CB8AC3E}">
        <p14:creationId xmlns:p14="http://schemas.microsoft.com/office/powerpoint/2010/main" val="33640272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0CF678D5-7EA1-8E3E-AC11-147F5E73CE29}"/>
              </a:ext>
            </a:extLst>
          </p:cNvPr>
          <p:cNvSpPr txBox="1">
            <a:spLocks/>
          </p:cNvSpPr>
          <p:nvPr/>
        </p:nvSpPr>
        <p:spPr>
          <a:xfrm>
            <a:off x="471949" y="415638"/>
            <a:ext cx="3719051" cy="718123"/>
          </a:xfrm>
          <a:prstGeom prst="rect">
            <a:avLst/>
          </a:prstGeom>
        </p:spPr>
        <p:txBody>
          <a:bodyPr lIns="9000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A74D3CB6-BFC1-B1B5-20F6-4D4CD17F8382}"/>
              </a:ext>
            </a:extLst>
          </p:cNvPr>
          <p:cNvSpPr txBox="1">
            <a:spLocks/>
          </p:cNvSpPr>
          <p:nvPr/>
        </p:nvSpPr>
        <p:spPr>
          <a:xfrm>
            <a:off x="575598" y="425723"/>
            <a:ext cx="10054302" cy="77584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Example</a:t>
            </a:r>
            <a:r>
              <a:rPr kumimoji="1" lang="en-US" altLang="ko-Kore-KR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 </a:t>
            </a:r>
            <a:r>
              <a:rPr kumimoji="1" lang="ko-KR" altLang="en-US" sz="2400" b="1" dirty="0">
                <a:solidFill>
                  <a:schemeClr val="bg2">
                    <a:lumMod val="50000"/>
                  </a:schemeClr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활동 선택</a:t>
            </a:r>
            <a:r>
              <a:rPr kumimoji="1" lang="en-US" altLang="ko-KR" sz="2400" b="1" dirty="0">
                <a:solidFill>
                  <a:schemeClr val="bg2">
                    <a:lumMod val="50000"/>
                  </a:schemeClr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(Action select)</a:t>
            </a:r>
            <a:endParaRPr kumimoji="1" lang="ko-Kore-KR" altLang="en-US" sz="2400" b="1" dirty="0">
              <a:solidFill>
                <a:schemeClr val="bg2">
                  <a:lumMod val="50000"/>
                </a:schemeClr>
              </a:solidFill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18337A2F-F074-C82F-B5DC-DB10B43D5B12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75598" y="1211653"/>
            <a:ext cx="11209867" cy="5258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2960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0CF678D5-7EA1-8E3E-AC11-147F5E73CE29}"/>
              </a:ext>
            </a:extLst>
          </p:cNvPr>
          <p:cNvSpPr txBox="1">
            <a:spLocks/>
          </p:cNvSpPr>
          <p:nvPr/>
        </p:nvSpPr>
        <p:spPr>
          <a:xfrm>
            <a:off x="471949" y="415638"/>
            <a:ext cx="3719051" cy="718123"/>
          </a:xfrm>
          <a:prstGeom prst="rect">
            <a:avLst/>
          </a:prstGeom>
        </p:spPr>
        <p:txBody>
          <a:bodyPr lIns="9000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A74D3CB6-BFC1-B1B5-20F6-4D4CD17F8382}"/>
              </a:ext>
            </a:extLst>
          </p:cNvPr>
          <p:cNvSpPr txBox="1">
            <a:spLocks/>
          </p:cNvSpPr>
          <p:nvPr/>
        </p:nvSpPr>
        <p:spPr>
          <a:xfrm>
            <a:off x="575598" y="425723"/>
            <a:ext cx="10054302" cy="77584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Example</a:t>
            </a:r>
            <a:r>
              <a:rPr kumimoji="1" lang="en-US" altLang="ko-Kore-KR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 </a:t>
            </a:r>
            <a:r>
              <a:rPr kumimoji="1" lang="ko-KR" altLang="en-US" sz="2400" b="1" dirty="0">
                <a:solidFill>
                  <a:schemeClr val="bg2">
                    <a:lumMod val="50000"/>
                  </a:schemeClr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활동 선택</a:t>
            </a:r>
            <a:r>
              <a:rPr kumimoji="1" lang="en-US" altLang="ko-KR" sz="2400" b="1" dirty="0">
                <a:solidFill>
                  <a:schemeClr val="bg2">
                    <a:lumMod val="50000"/>
                  </a:schemeClr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(Action select)</a:t>
            </a:r>
            <a:endParaRPr kumimoji="1" lang="ko-Kore-KR" altLang="en-US" sz="2400" b="1" dirty="0">
              <a:solidFill>
                <a:schemeClr val="bg2">
                  <a:lumMod val="50000"/>
                </a:schemeClr>
              </a:solidFill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792B914-302F-FD7F-261A-D8B8052B42F7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80199" y="2749550"/>
            <a:ext cx="5245100" cy="3035300"/>
          </a:xfrm>
          <a:prstGeom prst="rect">
            <a:avLst/>
          </a:prstGeom>
        </p:spPr>
      </p:pic>
      <p:graphicFrame>
        <p:nvGraphicFramePr>
          <p:cNvPr id="7" name="표 7">
            <a:extLst>
              <a:ext uri="{FF2B5EF4-FFF2-40B4-BE49-F238E27FC236}">
                <a16:creationId xmlns:a16="http://schemas.microsoft.com/office/drawing/2014/main" id="{4DCE8272-19B1-EF44-E5DE-836A5DCEE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1689317"/>
              </p:ext>
            </p:extLst>
          </p:nvPr>
        </p:nvGraphicFramePr>
        <p:xfrm>
          <a:off x="2031999" y="1607259"/>
          <a:ext cx="8128002" cy="7366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1446262747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625834160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09699507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206853687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9613769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20045280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dirty="0"/>
                        <a:t>시작시간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1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2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4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4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5</a:t>
                      </a:r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2060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dirty="0"/>
                        <a:t>종료시간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2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4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/>
                        <a:t>4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5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5</a:t>
                      </a:r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9558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406992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45CE3BE1-0F06-942E-E2FB-59C37BF7BCEA}"/>
              </a:ext>
            </a:extLst>
          </p:cNvPr>
          <p:cNvSpPr txBox="1">
            <a:spLocks/>
          </p:cNvSpPr>
          <p:nvPr/>
        </p:nvSpPr>
        <p:spPr>
          <a:xfrm>
            <a:off x="1895929" y="3041077"/>
            <a:ext cx="8400141" cy="77584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ko-KR" sz="4000" b="1" dirty="0" err="1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Dinamic</a:t>
            </a:r>
            <a:r>
              <a:rPr kumimoji="1" lang="en-US" altLang="ko-KR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 Programming Intro</a:t>
            </a:r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2877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0CF678D5-7EA1-8E3E-AC11-147F5E73CE29}"/>
              </a:ext>
            </a:extLst>
          </p:cNvPr>
          <p:cNvSpPr txBox="1">
            <a:spLocks/>
          </p:cNvSpPr>
          <p:nvPr/>
        </p:nvSpPr>
        <p:spPr>
          <a:xfrm>
            <a:off x="471949" y="415638"/>
            <a:ext cx="3719051" cy="718123"/>
          </a:xfrm>
          <a:prstGeom prst="rect">
            <a:avLst/>
          </a:prstGeom>
        </p:spPr>
        <p:txBody>
          <a:bodyPr lIns="9000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180B304-17E6-747C-8984-AD960444163C}"/>
              </a:ext>
            </a:extLst>
          </p:cNvPr>
          <p:cNvSpPr txBox="1"/>
          <p:nvPr/>
        </p:nvSpPr>
        <p:spPr>
          <a:xfrm>
            <a:off x="575597" y="1904455"/>
            <a:ext cx="10273377" cy="14329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u="none" strike="noStrike" dirty="0">
                <a:effectLst/>
                <a:latin typeface="NanumSquareOTF_ac" panose="020B0600000101010101" pitchFamily="34" charset="-127"/>
                <a:ea typeface="NanumSquareOTF_ac" panose="020B0600000101010101" pitchFamily="34" charset="-127"/>
              </a:rPr>
              <a:t>큰 문제를 작은 문제로 나누어 푸는 방법</a:t>
            </a:r>
            <a:endParaRPr lang="en-US" altLang="ko-KR" sz="2000" u="none" strike="noStrike" dirty="0">
              <a:effectLst/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모든 작은 문제를 한번 씩만 풀어 더욱 효율적으로 풀 수 있다</a:t>
            </a:r>
            <a:r>
              <a:rPr lang="en-US" altLang="ko-KR" sz="2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u="none" strike="noStrike" dirty="0">
                <a:effectLst/>
                <a:latin typeface="NanumSquareOTF_ac" panose="020B0600000101010101" pitchFamily="34" charset="-127"/>
                <a:ea typeface="NanumSquareOTF_ac" panose="020B0600000101010101" pitchFamily="34" charset="-127"/>
              </a:rPr>
              <a:t>같은 문제가 반복</a:t>
            </a:r>
            <a:r>
              <a:rPr lang="en-US" altLang="ko-KR" sz="2000" u="none" strike="noStrike" dirty="0">
                <a:effectLst/>
                <a:latin typeface="NanumSquareOTF_ac" panose="020B0600000101010101" pitchFamily="34" charset="-127"/>
                <a:ea typeface="NanumSquareOTF_ac" panose="020B0600000101010101" pitchFamily="34" charset="-127"/>
              </a:rPr>
              <a:t>,</a:t>
            </a:r>
            <a:r>
              <a:rPr lang="ko-KR" altLang="en-US" sz="2000" u="none" strike="noStrike" dirty="0">
                <a:effectLst/>
                <a:latin typeface="NanumSquareOTF_ac" panose="020B0600000101010101" pitchFamily="34" charset="-127"/>
                <a:ea typeface="NanumSquareOTF_ac" panose="020B0600000101010101" pitchFamily="34" charset="-127"/>
              </a:rPr>
              <a:t> </a:t>
            </a:r>
            <a:r>
              <a:rPr lang="en-US" altLang="ko-KR" sz="2000" u="none" strike="noStrike" dirty="0">
                <a:effectLst/>
                <a:latin typeface="NanumSquareOTF_ac" panose="020B0600000101010101" pitchFamily="34" charset="-127"/>
                <a:ea typeface="NanumSquareOTF_ac" panose="020B0600000101010101" pitchFamily="34" charset="-127"/>
              </a:rPr>
              <a:t>solution</a:t>
            </a:r>
            <a:r>
              <a:rPr lang="ko-KR" altLang="en-US" sz="2000" u="none" strike="noStrike" dirty="0">
                <a:effectLst/>
                <a:latin typeface="NanumSquareOTF_ac" panose="020B0600000101010101" pitchFamily="34" charset="-127"/>
                <a:ea typeface="NanumSquareOTF_ac" panose="020B0600000101010101" pitchFamily="34" charset="-127"/>
              </a:rPr>
              <a:t>이 일정할 때 사용</a:t>
            </a:r>
            <a:endParaRPr lang="en-US" altLang="ko-KR" sz="2000" u="none" strike="noStrike" dirty="0">
              <a:effectLst/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E177C8-40D6-DE92-3979-B15F01E8B8B6}"/>
              </a:ext>
            </a:extLst>
          </p:cNvPr>
          <p:cNvSpPr txBox="1"/>
          <p:nvPr/>
        </p:nvSpPr>
        <p:spPr>
          <a:xfrm>
            <a:off x="575598" y="1311408"/>
            <a:ext cx="10273377" cy="593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동적 프로그래밍이란</a:t>
            </a:r>
            <a:r>
              <a:rPr lang="en-US" altLang="ko-KR" sz="2400" b="1" u="none" strike="noStrike" dirty="0">
                <a:effectLst/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?</a:t>
            </a:r>
            <a:endParaRPr lang="en" altLang="ko-Kore-KR" sz="2400" b="1" u="none" strike="noStrike" dirty="0">
              <a:effectLst/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1D0D36-7364-A6FE-F950-272D30754CDC}"/>
              </a:ext>
            </a:extLst>
          </p:cNvPr>
          <p:cNvSpPr txBox="1"/>
          <p:nvPr/>
        </p:nvSpPr>
        <p:spPr>
          <a:xfrm>
            <a:off x="575597" y="3447251"/>
            <a:ext cx="10273377" cy="593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Memorization</a:t>
            </a:r>
            <a:endParaRPr lang="en" altLang="ko-Kore-KR" sz="2400" b="1" u="none" strike="noStrike" dirty="0">
              <a:effectLst/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95B24B-EB5C-A7E2-E1D0-9088B4E4C6AA}"/>
              </a:ext>
            </a:extLst>
          </p:cNvPr>
          <p:cNvSpPr txBox="1"/>
          <p:nvPr/>
        </p:nvSpPr>
        <p:spPr>
          <a:xfrm>
            <a:off x="575596" y="4108105"/>
            <a:ext cx="10273377" cy="14329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u="none" strike="noStrike" dirty="0">
                <a:effectLst/>
                <a:latin typeface="NanumSquareOTF_ac" panose="020B0600000101010101" pitchFamily="34" charset="-127"/>
                <a:ea typeface="NanumSquareOTF_ac" panose="020B0600000101010101" pitchFamily="34" charset="-127"/>
              </a:rPr>
              <a:t>반복되는 작은 문제에 대한 </a:t>
            </a:r>
            <a:r>
              <a:rPr lang="en-US" altLang="ko-KR" sz="2000" u="none" strike="noStrike" dirty="0">
                <a:effectLst/>
                <a:latin typeface="NanumSquareOTF_ac" panose="020B0600000101010101" pitchFamily="34" charset="-127"/>
                <a:ea typeface="NanumSquareOTF_ac" panose="020B0600000101010101" pitchFamily="34" charset="-127"/>
              </a:rPr>
              <a:t>solution</a:t>
            </a:r>
            <a:r>
              <a:rPr lang="ko-KR" altLang="en-US" sz="2000" u="none" strike="noStrike" dirty="0">
                <a:effectLst/>
                <a:latin typeface="NanumSquareOTF_ac" panose="020B0600000101010101" pitchFamily="34" charset="-127"/>
                <a:ea typeface="NanumSquareOTF_ac" panose="020B0600000101010101" pitchFamily="34" charset="-127"/>
              </a:rPr>
              <a:t>을 저장해 </a:t>
            </a:r>
            <a:r>
              <a:rPr lang="ko-KR" altLang="en-US" sz="2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놓았</a:t>
            </a:r>
            <a:r>
              <a:rPr lang="ko-KR" altLang="en-US" sz="2000" u="none" strike="noStrike" dirty="0">
                <a:effectLst/>
                <a:latin typeface="NanumSquareOTF_ac" panose="020B0600000101010101" pitchFamily="34" charset="-127"/>
                <a:ea typeface="NanumSquareOTF_ac" panose="020B0600000101010101" pitchFamily="34" charset="-127"/>
              </a:rPr>
              <a:t>다가 가져다 쓰는 방식</a:t>
            </a:r>
            <a:endParaRPr lang="en-US" altLang="ko-KR" sz="2000" u="none" strike="noStrike" dirty="0">
              <a:effectLst/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점화식을 세우 문제 해결</a:t>
            </a:r>
            <a:endParaRPr lang="en" altLang="ko-KR" sz="200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u="none" strike="noStrike" dirty="0">
                <a:effectLst/>
                <a:latin typeface="NanumSquareOTF_ac" panose="020B0600000101010101" pitchFamily="34" charset="-127"/>
                <a:ea typeface="NanumSquareOTF_ac" panose="020B0600000101010101" pitchFamily="34" charset="-127"/>
              </a:rPr>
              <a:t>많은 문제에 응용가능</a:t>
            </a:r>
            <a:endParaRPr lang="en-US" altLang="ko-KR" sz="2000" u="none" strike="noStrike" dirty="0">
              <a:effectLst/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7DCCDB4D-8774-3663-9BEE-B06D931EA4F4}"/>
              </a:ext>
            </a:extLst>
          </p:cNvPr>
          <p:cNvSpPr txBox="1">
            <a:spLocks/>
          </p:cNvSpPr>
          <p:nvPr/>
        </p:nvSpPr>
        <p:spPr>
          <a:xfrm>
            <a:off x="575598" y="425723"/>
            <a:ext cx="10054302" cy="77584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DP</a:t>
            </a:r>
            <a:r>
              <a:rPr kumimoji="1" lang="en-US" altLang="ko-Kore-KR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 </a:t>
            </a:r>
            <a:r>
              <a:rPr kumimoji="1" lang="en-US" altLang="ko-KR" sz="2400" b="1" dirty="0" err="1">
                <a:solidFill>
                  <a:schemeClr val="bg2">
                    <a:lumMod val="50000"/>
                  </a:schemeClr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Dinamic</a:t>
            </a:r>
            <a:r>
              <a:rPr kumimoji="1" lang="ko-KR" altLang="en-US" sz="2400" b="1" dirty="0">
                <a:solidFill>
                  <a:schemeClr val="bg2">
                    <a:lumMod val="50000"/>
                  </a:schemeClr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 </a:t>
            </a:r>
            <a:r>
              <a:rPr kumimoji="1" lang="en-US" altLang="ko-KR" sz="2400" b="1" dirty="0">
                <a:solidFill>
                  <a:schemeClr val="bg2">
                    <a:lumMod val="50000"/>
                  </a:schemeClr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Programming</a:t>
            </a:r>
            <a:endParaRPr kumimoji="1" lang="ko-Kore-KR" altLang="en-US" sz="2400" b="1" dirty="0">
              <a:solidFill>
                <a:schemeClr val="bg2">
                  <a:lumMod val="50000"/>
                </a:schemeClr>
              </a:solidFill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890055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0CF678D5-7EA1-8E3E-AC11-147F5E73CE29}"/>
              </a:ext>
            </a:extLst>
          </p:cNvPr>
          <p:cNvSpPr txBox="1">
            <a:spLocks/>
          </p:cNvSpPr>
          <p:nvPr/>
        </p:nvSpPr>
        <p:spPr>
          <a:xfrm>
            <a:off x="471949" y="415638"/>
            <a:ext cx="3719051" cy="718123"/>
          </a:xfrm>
          <a:prstGeom prst="rect">
            <a:avLst/>
          </a:prstGeom>
        </p:spPr>
        <p:txBody>
          <a:bodyPr lIns="9000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7DCCDB4D-8774-3663-9BEE-B06D931EA4F4}"/>
              </a:ext>
            </a:extLst>
          </p:cNvPr>
          <p:cNvSpPr txBox="1">
            <a:spLocks/>
          </p:cNvSpPr>
          <p:nvPr/>
        </p:nvSpPr>
        <p:spPr>
          <a:xfrm>
            <a:off x="575598" y="425723"/>
            <a:ext cx="10054302" cy="77584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ore-KR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Example </a:t>
            </a:r>
            <a:r>
              <a:rPr kumimoji="1" lang="ko-KR" altLang="en-US" sz="2400" b="1" dirty="0">
                <a:solidFill>
                  <a:schemeClr val="bg2">
                    <a:lumMod val="50000"/>
                  </a:schemeClr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피보나치 수열</a:t>
            </a:r>
            <a:endParaRPr kumimoji="1" lang="ko-Kore-KR" altLang="en-US" sz="2400" b="1" dirty="0">
              <a:solidFill>
                <a:schemeClr val="bg2">
                  <a:lumMod val="50000"/>
                </a:schemeClr>
              </a:solidFill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470A46EF-66E1-5A1A-8EEF-86DDC9F4022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75598" y="1211653"/>
            <a:ext cx="6400800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6054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657</TotalTime>
  <Words>274</Words>
  <Application>Microsoft Macintosh PowerPoint</Application>
  <PresentationFormat>와이드스크린</PresentationFormat>
  <Paragraphs>63</Paragraphs>
  <Slides>15</Slides>
  <Notes>11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3" baseType="lpstr">
      <vt:lpstr>NanumSquareOTF_ac</vt:lpstr>
      <vt:lpstr>NanumSquareOTF_ac Bold</vt:lpstr>
      <vt:lpstr>NanumSquareOTF_ac ExtraBold</vt:lpstr>
      <vt:lpstr>Arial</vt:lpstr>
      <vt:lpstr>Calibri</vt:lpstr>
      <vt:lpstr>Calibri Light</vt:lpstr>
      <vt:lpstr>Cambria Math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허준환[ 학부재학 / 데이터과학과 ]</dc:creator>
  <cp:lastModifiedBy>허준환[ 학부재학 / 데이터과학과 ]</cp:lastModifiedBy>
  <cp:revision>32</cp:revision>
  <cp:lastPrinted>2022-11-17T02:36:49Z</cp:lastPrinted>
  <dcterms:created xsi:type="dcterms:W3CDTF">2022-09-30T06:36:40Z</dcterms:created>
  <dcterms:modified xsi:type="dcterms:W3CDTF">2022-11-17T02:36:51Z</dcterms:modified>
</cp:coreProperties>
</file>